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1"/>
  </p:notesMasterIdLst>
  <p:sldIdLst>
    <p:sldId id="301" r:id="rId2"/>
    <p:sldId id="258" r:id="rId3"/>
    <p:sldId id="289" r:id="rId4"/>
    <p:sldId id="266" r:id="rId5"/>
    <p:sldId id="278" r:id="rId6"/>
    <p:sldId id="275" r:id="rId7"/>
    <p:sldId id="279" r:id="rId8"/>
    <p:sldId id="295" r:id="rId9"/>
    <p:sldId id="298" r:id="rId10"/>
    <p:sldId id="297" r:id="rId11"/>
    <p:sldId id="294" r:id="rId12"/>
    <p:sldId id="300" r:id="rId13"/>
    <p:sldId id="306" r:id="rId14"/>
    <p:sldId id="305" r:id="rId15"/>
    <p:sldId id="304" r:id="rId16"/>
    <p:sldId id="308" r:id="rId17"/>
    <p:sldId id="307" r:id="rId18"/>
    <p:sldId id="288" r:id="rId19"/>
    <p:sldId id="271" r:id="rId20"/>
  </p:sldIdLst>
  <p:sldSz cx="18288000" cy="10287000"/>
  <p:notesSz cx="6858000" cy="9144000"/>
  <p:embeddedFontLst>
    <p:embeddedFont>
      <p:font typeface="윤고딕 Semi-Bold" panose="020B0600000101010101" charset="-127"/>
      <p:regular r:id="rId22"/>
    </p:embeddedFont>
    <p:embeddedFont>
      <p:font typeface="Gotham Bold" panose="020B0600000101010101" charset="0"/>
      <p:regular r:id="rId23"/>
    </p:embeddedFont>
    <p:embeddedFont>
      <p:font typeface="맑은 고딕" panose="020B0503020000020004" pitchFamily="50" charset="-127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1C3D4"/>
    <a:srgbClr val="AECAD4"/>
    <a:srgbClr val="C3D8E0"/>
    <a:srgbClr val="DCE4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68" d="100"/>
          <a:sy n="68" d="100"/>
        </p:scale>
        <p:origin x="380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svg>
</file>

<file path=ppt/media/image3.pn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030969C-FA00-4B9E-BC32-B89636DB96A3}" type="datetimeFigureOut">
              <a:rPr lang="ko-KR" altLang="en-US" smtClean="0"/>
              <a:t>2024-06-17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AC85A5-544E-4C91-BA1E-EF8DF7DA8C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214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50099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1020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9381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6106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73732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25136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9600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19125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86270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246832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이전 버전 업로드 날짜는 </a:t>
            </a:r>
            <a:r>
              <a:rPr lang="en-US" altLang="ko-KR" dirty="0"/>
              <a:t>2020.03.04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AC85A5-544E-4C91-BA1E-EF8DF7DA8CB2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2371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그림 개체 틀 5">
            <a:extLst>
              <a:ext uri="{FF2B5EF4-FFF2-40B4-BE49-F238E27FC236}">
                <a16:creationId xmlns:a16="http://schemas.microsoft.com/office/drawing/2014/main" id="{9B06A87C-4471-9B6E-4D48-5FE4F91F75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8288000" cy="10287000"/>
          </a:xfrm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9421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, 만화 영화, 클립아트, 그래픽이(가) 표시된 사진&#10;&#10;자동 생성된 설명">
            <a:extLst>
              <a:ext uri="{FF2B5EF4-FFF2-40B4-BE49-F238E27FC236}">
                <a16:creationId xmlns:a16="http://schemas.microsoft.com/office/drawing/2014/main" id="{9820EC13-FE4A-0C44-C501-DD4B4E175C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8880"/>
            <a:ext cx="8140436" cy="6869239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400800" y="4089760"/>
            <a:ext cx="12039600" cy="277947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이력서 기반 </a:t>
            </a:r>
            <a:r>
              <a:rPr lang="ko-KR" altLang="en-US" sz="8800" b="1" spc="326" dirty="0" err="1">
                <a:solidFill>
                  <a:srgbClr val="004AAD"/>
                </a:solidFill>
                <a:latin typeface="Gotham Bold"/>
              </a:rPr>
              <a:t>매칭을</a:t>
            </a: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 통한 커리어 추천</a:t>
            </a:r>
            <a:endParaRPr lang="en-US" sz="8800" b="1" spc="326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3733800" y="7124700"/>
            <a:ext cx="16230600" cy="121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4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CPR(Career Path Recommendation)</a:t>
            </a:r>
          </a:p>
        </p:txBody>
      </p:sp>
    </p:spTree>
    <p:extLst>
      <p:ext uri="{BB962C8B-B14F-4D97-AF65-F5344CB8AC3E}">
        <p14:creationId xmlns:p14="http://schemas.microsoft.com/office/powerpoint/2010/main" val="1338905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ChatGPT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fine-tuning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하여 채용공고에서 직업명과 역량 추출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GPT Fine-tuning</a:t>
            </a: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2F142CD-4086-5AF5-237C-4603EF9B1A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3390900"/>
            <a:ext cx="6534150" cy="6513920"/>
          </a:xfrm>
          <a:prstGeom prst="rect">
            <a:avLst/>
          </a:prstGeom>
          <a:ln w="22225"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040148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1028700" y="2162307"/>
            <a:ext cx="12839700" cy="6510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Neo4j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이용하여 그래프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DB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구축</a:t>
            </a: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그래프 </a:t>
            </a:r>
            <a:r>
              <a:rPr lang="en-US" altLang="ko-KR" sz="5400" b="1" spc="157" dirty="0">
                <a:solidFill>
                  <a:srgbClr val="004AAD"/>
                </a:solidFill>
                <a:latin typeface="Gotham Bold"/>
              </a:rPr>
              <a:t>DB 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구축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27BF53C-66BA-E9D9-BE10-852247F88F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583"/>
          <a:stretch/>
        </p:blipFill>
        <p:spPr>
          <a:xfrm>
            <a:off x="6324600" y="3224802"/>
            <a:ext cx="9753600" cy="6267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78367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5">
            <a:extLst>
              <a:ext uri="{FF2B5EF4-FFF2-40B4-BE49-F238E27FC236}">
                <a16:creationId xmlns:a16="http://schemas.microsoft.com/office/drawing/2014/main" id="{FE8EB92B-2872-00CC-F7D5-0D98EFACAEB0}"/>
              </a:ext>
            </a:extLst>
          </p:cNvPr>
          <p:cNvSpPr txBox="1"/>
          <p:nvPr/>
        </p:nvSpPr>
        <p:spPr>
          <a:xfrm>
            <a:off x="994541" y="3699034"/>
            <a:ext cx="8508705" cy="28889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현재의 역량을 최대로 활용할 수 있는 직업 추천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이력서에서 추출된 역량을 최대한 활용할 수 있는 직업 추천</a:t>
            </a:r>
            <a:endParaRPr lang="en-US" altLang="ko-KR" sz="2400" b="1" spc="53" dirty="0">
              <a:latin typeface="윤고딕 Semi-Bold"/>
            </a:endParaRPr>
          </a:p>
          <a:p>
            <a:pPr marL="514350" indent="-5143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2800" b="1" spc="53" dirty="0">
                <a:latin typeface="윤고딕 Semi-Bold"/>
              </a:rPr>
              <a:t>전문성 강화</a:t>
            </a:r>
            <a:endParaRPr lang="en-US" altLang="ko-KR" sz="2800" b="1" spc="53" dirty="0">
              <a:latin typeface="윤고딕 Semi-Bold"/>
            </a:endParaRPr>
          </a:p>
          <a:p>
            <a:pPr marL="971550" lvl="1" indent="-51435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2400" b="1" spc="53" dirty="0">
                <a:latin typeface="윤고딕 Semi-Bold"/>
              </a:rPr>
              <a:t>직업의 전문성을 강화하기 위해 필요한 역량을 추천</a:t>
            </a:r>
            <a:endParaRPr lang="en-US" altLang="ko-KR" sz="2400" b="1" spc="53" dirty="0">
              <a:latin typeface="윤고딕 Semi-Bold"/>
            </a:endParaRPr>
          </a:p>
        </p:txBody>
      </p:sp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추천시스템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BE3D21C9-4B69-98E2-2962-36FF63BD2C0E}"/>
              </a:ext>
            </a:extLst>
          </p:cNvPr>
          <p:cNvGrpSpPr/>
          <p:nvPr/>
        </p:nvGrpSpPr>
        <p:grpSpPr>
          <a:xfrm>
            <a:off x="9753600" y="3009900"/>
            <a:ext cx="8010525" cy="6095536"/>
            <a:chOff x="9677400" y="2176465"/>
            <a:chExt cx="8010525" cy="609553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6FA677FB-9CAF-E1E9-AE99-2F73D0CE599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77400" y="2671301"/>
              <a:ext cx="8010525" cy="5600700"/>
            </a:xfrm>
            <a:prstGeom prst="rect">
              <a:avLst/>
            </a:prstGeom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679B850B-BB2D-446E-1C65-A43F59B7995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677400" y="2176465"/>
              <a:ext cx="7163800" cy="2857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20449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A3A568-788A-B2B4-85BF-F1C6CAAE54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1141" y="2142727"/>
            <a:ext cx="14205718" cy="69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9539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1F01B41-483B-2024-BAE0-EB8104B10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6658" y="2360025"/>
            <a:ext cx="14534684" cy="69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934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E3A659BB-C553-FB1A-B7C5-E547CFE3C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3105" y="2137472"/>
            <a:ext cx="14621789" cy="69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145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94FB2F3-A190-3600-95ED-DB64FC669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335" y="2360025"/>
            <a:ext cx="14583330" cy="69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3368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웹 개발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7010400" y="1333500"/>
            <a:ext cx="10363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92C508B-9AF1-F670-45AB-D4F8B8A0C7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913" y="1750888"/>
            <a:ext cx="9114173" cy="698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45244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4">
            <a:extLst>
              <a:ext uri="{FF2B5EF4-FFF2-40B4-BE49-F238E27FC236}">
                <a16:creationId xmlns:a16="http://schemas.microsoft.com/office/drawing/2014/main" id="{3F2DA45B-837D-0FCB-3068-BC95C96CD4AB}"/>
              </a:ext>
            </a:extLst>
          </p:cNvPr>
          <p:cNvSpPr txBox="1"/>
          <p:nvPr/>
        </p:nvSpPr>
        <p:spPr>
          <a:xfrm>
            <a:off x="1028700" y="942975"/>
            <a:ext cx="80391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altLang="ko-KR" sz="5400" b="1" spc="157" dirty="0">
                <a:solidFill>
                  <a:srgbClr val="004AAD"/>
                </a:solidFill>
                <a:latin typeface="Gotham Bold"/>
              </a:rPr>
              <a:t>1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학기 성과 및 향후 계획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2" name="AutoShape 4">
            <a:extLst>
              <a:ext uri="{FF2B5EF4-FFF2-40B4-BE49-F238E27FC236}">
                <a16:creationId xmlns:a16="http://schemas.microsoft.com/office/drawing/2014/main" id="{0479F72D-5CA7-E36E-FB83-3FD0D5FC0A9D}"/>
              </a:ext>
            </a:extLst>
          </p:cNvPr>
          <p:cNvSpPr/>
          <p:nvPr/>
        </p:nvSpPr>
        <p:spPr>
          <a:xfrm flipV="1">
            <a:off x="8763000" y="1257300"/>
            <a:ext cx="8610601" cy="7620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5">
            <a:extLst>
              <a:ext uri="{FF2B5EF4-FFF2-40B4-BE49-F238E27FC236}">
                <a16:creationId xmlns:a16="http://schemas.microsoft.com/office/drawing/2014/main" id="{02AAFE16-A327-F15C-91D5-CEAD0FCE093B}"/>
              </a:ext>
            </a:extLst>
          </p:cNvPr>
          <p:cNvSpPr txBox="1"/>
          <p:nvPr/>
        </p:nvSpPr>
        <p:spPr>
          <a:xfrm>
            <a:off x="1066800" y="2247900"/>
            <a:ext cx="11887200" cy="674691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성과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1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차 프로토타입을 만든다는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1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학기 목표를 달성했다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>
              <a:lnSpc>
                <a:spcPct val="200000"/>
              </a:lnSpc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향후 계획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크롤링한 직업과 역량 데이터를 지속적으로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DB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에 업데이트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지식그래프를 누구나 수정 가능하게 오픈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상업화를 위한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BM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설계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</p:txBody>
      </p:sp>
    </p:spTree>
    <p:extLst>
      <p:ext uri="{BB962C8B-B14F-4D97-AF65-F5344CB8AC3E}">
        <p14:creationId xmlns:p14="http://schemas.microsoft.com/office/powerpoint/2010/main" val="26731278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1343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8800" spc="326" dirty="0">
                <a:solidFill>
                  <a:srgbClr val="004AAD"/>
                </a:solidFill>
                <a:latin typeface="Gotham Bold"/>
              </a:rPr>
              <a:t>THANK YOU.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118925"/>
            <a:ext cx="16230600" cy="1043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GITHUB URL :</a:t>
            </a:r>
          </a:p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https://github.com/JeMinMoon/Career-Path-Recommendation?tab=readme-ov-file</a:t>
            </a:r>
          </a:p>
        </p:txBody>
      </p:sp>
    </p:spTree>
    <p:extLst>
      <p:ext uri="{BB962C8B-B14F-4D97-AF65-F5344CB8AC3E}">
        <p14:creationId xmlns:p14="http://schemas.microsoft.com/office/powerpoint/2010/main" val="994022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8992" y="1576788"/>
            <a:ext cx="6299522" cy="847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8000" b="1" spc="157" dirty="0">
                <a:solidFill>
                  <a:srgbClr val="004AAD"/>
                </a:solidFill>
                <a:latin typeface="Gotham Bold"/>
              </a:rPr>
              <a:t>목차</a:t>
            </a:r>
            <a:endParaRPr lang="en-US" sz="80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68992" y="2920072"/>
            <a:ext cx="12023208" cy="3506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문제 정의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 algn="just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개발 진행상황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>
                <a:solidFill>
                  <a:srgbClr val="000000"/>
                </a:solidFill>
                <a:latin typeface="윤고딕 Semi-Bold"/>
              </a:rPr>
              <a:t>성과 및 향후 </a:t>
            </a: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계획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2EC1624-6FA4-0262-7FAD-07BAE676B3DE}"/>
              </a:ext>
            </a:extLst>
          </p:cNvPr>
          <p:cNvSpPr/>
          <p:nvPr/>
        </p:nvSpPr>
        <p:spPr>
          <a:xfrm flipV="1">
            <a:off x="4343400" y="1866900"/>
            <a:ext cx="130302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문제 정의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857500"/>
            <a:ext cx="8115300" cy="366350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직장 위주의 커리어 추천의 한계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평생직장의 개념이 사라진 현대 사회에서는 직장보다는 개인이 소유한 역량에 맞는 직업을 찾는 것이 더 중요하다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lvl="1">
              <a:lnSpc>
                <a:spcPts val="3240"/>
              </a:lnSpc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한국의 전공 불일치 비율이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OECD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평균보다 높다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전공 관련 직업 이외에 다른 가능성을 제시할 필요가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382B3C8F-2F26-6DFA-2DBB-AD6BDE625D15}"/>
              </a:ext>
            </a:extLst>
          </p:cNvPr>
          <p:cNvSpPr/>
          <p:nvPr/>
        </p:nvSpPr>
        <p:spPr>
          <a:xfrm flipV="1">
            <a:off x="4495801" y="1333500"/>
            <a:ext cx="12877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2BFD4FB-DF94-7234-4488-7E46149D61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75456" y="1724026"/>
            <a:ext cx="7830802" cy="8055252"/>
          </a:xfrm>
          <a:prstGeom prst="rect">
            <a:avLst/>
          </a:prstGeom>
          <a:ln w="15875">
            <a:solidFill>
              <a:schemeClr val="bg2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5714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문제 정의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4686300"/>
            <a:ext cx="8115300" cy="24323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회사에 종속된 데이터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회사에 종속된 데이터로는 변화하는 직업 시장의 동향을 빠르게 반영하기는 어렵고 다양한 가능성을 제안하지 못하는 문제점이 있음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따라서 공공데이터를 기반으로 직업에 대한 오픈 지식 그래프를 구축하여 해결할 예정이다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9E72BC-B447-AE90-C71A-792FF9532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2605087"/>
            <a:ext cx="52959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382B3C8F-2F26-6DFA-2DBB-AD6BDE625D15}"/>
              </a:ext>
            </a:extLst>
          </p:cNvPr>
          <p:cNvSpPr/>
          <p:nvPr/>
        </p:nvSpPr>
        <p:spPr>
          <a:xfrm flipV="1">
            <a:off x="4495801" y="1333500"/>
            <a:ext cx="12877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044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8801100" cy="751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800" b="1" spc="157" dirty="0">
                <a:solidFill>
                  <a:srgbClr val="004AAD"/>
                </a:solidFill>
                <a:latin typeface="Gotham Bold"/>
              </a:rPr>
              <a:t>KECO(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한국고용직업분류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)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이란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?</a:t>
            </a:r>
            <a:endParaRPr lang="en-US" sz="48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247900"/>
            <a:ext cx="15582900" cy="212840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 한국고용직업분류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(KECO: Korean Employment Classification of Occupations)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는 우리나라 노동시장의 상황과 수요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현실적 직업구조 등을 반영하여 직무를 체계적으로 분류한 것으로 직업정보를 전달하는 기본 틀이다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.</a:t>
            </a: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10439400" y="1333500"/>
            <a:ext cx="69342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F0F95F47-98A4-E3D5-113C-788318B560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6532993"/>
              </p:ext>
            </p:extLst>
          </p:nvPr>
        </p:nvGraphicFramePr>
        <p:xfrm>
          <a:off x="3295650" y="4610100"/>
          <a:ext cx="11049000" cy="51053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00795">
                  <a:extLst>
                    <a:ext uri="{9D8B030D-6E8A-4147-A177-3AD203B41FA5}">
                      <a16:colId xmlns:a16="http://schemas.microsoft.com/office/drawing/2014/main" val="2071464012"/>
                    </a:ext>
                  </a:extLst>
                </a:gridCol>
                <a:gridCol w="1628230">
                  <a:extLst>
                    <a:ext uri="{9D8B030D-6E8A-4147-A177-3AD203B41FA5}">
                      <a16:colId xmlns:a16="http://schemas.microsoft.com/office/drawing/2014/main" val="1345238885"/>
                    </a:ext>
                  </a:extLst>
                </a:gridCol>
                <a:gridCol w="1628230">
                  <a:extLst>
                    <a:ext uri="{9D8B030D-6E8A-4147-A177-3AD203B41FA5}">
                      <a16:colId xmlns:a16="http://schemas.microsoft.com/office/drawing/2014/main" val="3424519810"/>
                    </a:ext>
                  </a:extLst>
                </a:gridCol>
                <a:gridCol w="1691745">
                  <a:extLst>
                    <a:ext uri="{9D8B030D-6E8A-4147-A177-3AD203B41FA5}">
                      <a16:colId xmlns:a16="http://schemas.microsoft.com/office/drawing/2014/main" val="3757902566"/>
                    </a:ext>
                  </a:extLst>
                </a:gridCol>
              </a:tblGrid>
              <a:tr h="4278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대분류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중분류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/>
                        <a:t>소분류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/>
                        <a:t>세분류</a:t>
                      </a:r>
                      <a:endParaRPr lang="ko-KR" altLang="en-US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0274848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0.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경영ㆍ사무ㆍ금융ㆍ보험직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18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1091527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연구직 및 공학 기술직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2729735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교육ㆍ법률ㆍ사회복지</a:t>
                      </a:r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경찰ㆍ소방직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 및 군인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6625782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보건의료직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5040585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예술ㆍ디자인ㆍ방송ㆍ스포츠직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8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9415000"/>
                  </a:ext>
                </a:extLst>
              </a:tr>
              <a:tr h="42789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미용ㆍ여행ㆍ숙박ㆍ음식ㆍ경비ㆍ청소직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1393199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영업ㆍ판매ㆍ운전ㆍ운송직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454692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7.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건설</a:t>
                      </a:r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·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채굴직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6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24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226776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8. </a:t>
                      </a:r>
                      <a:r>
                        <a:rPr lang="ko-KR" altLang="en-US" sz="2000" b="1" dirty="0" err="1">
                          <a:latin typeface="+mn-ea"/>
                          <a:ea typeface="+mn-ea"/>
                        </a:rPr>
                        <a:t>설치ㆍ정비ㆍ생산직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9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37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110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5573176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9. 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농림어업직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5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</a:t>
                      </a:r>
                      <a:endParaRPr lang="ko-KR" altLang="en-US" sz="2000" b="1" dirty="0"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204050"/>
                  </a:ext>
                </a:extLst>
              </a:tr>
              <a:tr h="42203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10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35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136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>
                          <a:latin typeface="+mn-ea"/>
                          <a:ea typeface="+mn-ea"/>
                        </a:rPr>
                        <a:t>450</a:t>
                      </a:r>
                      <a:r>
                        <a:rPr lang="ko-KR" altLang="en-US" sz="2000" b="1" dirty="0">
                          <a:latin typeface="+mn-ea"/>
                          <a:ea typeface="+mn-ea"/>
                        </a:rPr>
                        <a:t>개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3819676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3D289C34-C369-8A83-6494-2B2EA444BE95}"/>
              </a:ext>
            </a:extLst>
          </p:cNvPr>
          <p:cNvSpPr txBox="1"/>
          <p:nvPr/>
        </p:nvSpPr>
        <p:spPr>
          <a:xfrm>
            <a:off x="9544050" y="9764630"/>
            <a:ext cx="5010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(</a:t>
            </a:r>
            <a:r>
              <a:rPr lang="ko-KR" altLang="en-US" dirty="0"/>
              <a:t>출처 </a:t>
            </a:r>
            <a:r>
              <a:rPr lang="en-US" altLang="ko-KR" dirty="0"/>
              <a:t>: </a:t>
            </a:r>
            <a:r>
              <a:rPr lang="ko-KR" altLang="en-US" dirty="0"/>
              <a:t>한국고용직업분류 </a:t>
            </a:r>
            <a:r>
              <a:rPr lang="en-US" altLang="ko-KR" dirty="0"/>
              <a:t>2018</a:t>
            </a:r>
            <a:r>
              <a:rPr lang="ko-KR" altLang="en-US" dirty="0"/>
              <a:t>」 해설서 수정판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768084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8648700" cy="7510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4800" b="1" spc="157" dirty="0">
                <a:solidFill>
                  <a:srgbClr val="004AAD"/>
                </a:solidFill>
                <a:latin typeface="Gotham Bold"/>
              </a:rPr>
              <a:t>NCS(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국가직무능력표준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)</a:t>
            </a:r>
            <a:r>
              <a:rPr lang="ko-KR" altLang="en-US" sz="4800" b="1" spc="157" dirty="0">
                <a:solidFill>
                  <a:srgbClr val="004AAD"/>
                </a:solidFill>
                <a:latin typeface="Gotham Bold"/>
              </a:rPr>
              <a:t>이란</a:t>
            </a:r>
            <a:r>
              <a:rPr lang="en-US" altLang="ko-KR" sz="4800" b="1" spc="157" dirty="0">
                <a:solidFill>
                  <a:srgbClr val="004AAD"/>
                </a:solidFill>
                <a:latin typeface="Gotham Bold"/>
              </a:rPr>
              <a:t>?</a:t>
            </a:r>
            <a:endParaRPr lang="en-US" sz="48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400300"/>
            <a:ext cx="15582900" cy="138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산업 현장의 직무를 수행하기 위해 필요한 능력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(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지식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기술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태도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)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  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국가적 차원에서 표준화 한 것으로 능력단위 또는 능력단위의 집합을 의미한다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.</a:t>
            </a: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9829800" y="1333500"/>
            <a:ext cx="754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026" name="Picture 2" descr="ncs_con01">
            <a:extLst>
              <a:ext uri="{FF2B5EF4-FFF2-40B4-BE49-F238E27FC236}">
                <a16:creationId xmlns:a16="http://schemas.microsoft.com/office/drawing/2014/main" id="{CE638338-A2BD-7C57-FBBF-0FDC6EBE35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8700" y="4435476"/>
            <a:ext cx="15988338" cy="4424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1042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sz="5400" b="1" spc="157" dirty="0">
                <a:solidFill>
                  <a:srgbClr val="004AAD"/>
                </a:solidFill>
                <a:latin typeface="Gotham Bold"/>
              </a:rPr>
              <a:t>NCS-KECO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전처리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7848600" y="1333500"/>
            <a:ext cx="95250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2934473-635C-9EDF-0D59-318B0235EB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47" y="2781300"/>
            <a:ext cx="15451706" cy="6011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40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">
            <a:extLst>
              <a:ext uri="{FF2B5EF4-FFF2-40B4-BE49-F238E27FC236}">
                <a16:creationId xmlns:a16="http://schemas.microsoft.com/office/drawing/2014/main" id="{074723DE-F039-A9D2-0418-5CA8B5CB35D0}"/>
              </a:ext>
            </a:extLst>
          </p:cNvPr>
          <p:cNvSpPr txBox="1"/>
          <p:nvPr/>
        </p:nvSpPr>
        <p:spPr>
          <a:xfrm>
            <a:off x="1028700" y="942975"/>
            <a:ext cx="84963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en-US" altLang="ko-KR" sz="5400" b="1" spc="157" dirty="0">
                <a:solidFill>
                  <a:srgbClr val="004AAD"/>
                </a:solidFill>
                <a:latin typeface="Gotham Bold"/>
              </a:rPr>
              <a:t>LLM 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이용 역량 추출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9" name="AutoShape 4">
            <a:extLst>
              <a:ext uri="{FF2B5EF4-FFF2-40B4-BE49-F238E27FC236}">
                <a16:creationId xmlns:a16="http://schemas.microsoft.com/office/drawing/2014/main" id="{A57E27F6-84C7-E6E1-9E40-3A0773594BFB}"/>
              </a:ext>
            </a:extLst>
          </p:cNvPr>
          <p:cNvSpPr/>
          <p:nvPr/>
        </p:nvSpPr>
        <p:spPr>
          <a:xfrm flipV="1">
            <a:off x="8077200" y="1333500"/>
            <a:ext cx="9296400" cy="7620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0" name="TextBox 5">
            <a:extLst>
              <a:ext uri="{FF2B5EF4-FFF2-40B4-BE49-F238E27FC236}">
                <a16:creationId xmlns:a16="http://schemas.microsoft.com/office/drawing/2014/main" id="{A8374672-9538-0C71-247A-5FB796A24563}"/>
              </a:ext>
            </a:extLst>
          </p:cNvPr>
          <p:cNvSpPr txBox="1"/>
          <p:nvPr/>
        </p:nvSpPr>
        <p:spPr>
          <a:xfrm>
            <a:off x="1028700" y="2705100"/>
            <a:ext cx="12382500" cy="4103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GPT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이용하여 이력서에서 역량 추출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FF3C9E4-AE78-F03B-2D11-D50EC2A5C7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7458873"/>
            <a:ext cx="11426436" cy="1204744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3CDFF470-A463-E377-EA75-62AE494C2D2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199" b="5398"/>
          <a:stretch/>
        </p:blipFill>
        <p:spPr>
          <a:xfrm>
            <a:off x="893379" y="3189490"/>
            <a:ext cx="52578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106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438900" cy="80791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워크넷</a:t>
            </a: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 </a:t>
            </a:r>
            <a:r>
              <a:rPr lang="ko-KR" altLang="en-US" sz="5400" b="1" spc="157" dirty="0" err="1">
                <a:solidFill>
                  <a:srgbClr val="004AAD"/>
                </a:solidFill>
                <a:latin typeface="Gotham Bold"/>
              </a:rPr>
              <a:t>크롤링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6019800" y="1333500"/>
            <a:ext cx="11353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1BB65DBF-CEB4-41BF-62FA-AA25F15401D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250" t="12963" r="12083" b="7778"/>
          <a:stretch/>
        </p:blipFill>
        <p:spPr>
          <a:xfrm>
            <a:off x="990600" y="4593125"/>
            <a:ext cx="8153400" cy="4741375"/>
          </a:xfrm>
          <a:prstGeom prst="rect">
            <a:avLst/>
          </a:prstGeom>
        </p:spPr>
      </p:pic>
      <p:grpSp>
        <p:nvGrpSpPr>
          <p:cNvPr id="19" name="그룹 18">
            <a:extLst>
              <a:ext uri="{FF2B5EF4-FFF2-40B4-BE49-F238E27FC236}">
                <a16:creationId xmlns:a16="http://schemas.microsoft.com/office/drawing/2014/main" id="{3F609791-447E-25E2-D3ED-027534AA1340}"/>
              </a:ext>
            </a:extLst>
          </p:cNvPr>
          <p:cNvGrpSpPr/>
          <p:nvPr/>
        </p:nvGrpSpPr>
        <p:grpSpPr>
          <a:xfrm>
            <a:off x="10134600" y="2171700"/>
            <a:ext cx="6315861" cy="7563732"/>
            <a:chOff x="9525000" y="2476500"/>
            <a:chExt cx="6315861" cy="7563732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4FE4472B-A466-B157-BDFC-8DADBA6BB3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082"/>
            <a:stretch/>
          </p:blipFill>
          <p:spPr>
            <a:xfrm>
              <a:off x="9525000" y="2476500"/>
              <a:ext cx="6315861" cy="3367371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D03C46AC-ECF4-6CFE-C5AD-45782ECC377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525000" y="5685387"/>
              <a:ext cx="6315861" cy="4354845"/>
            </a:xfrm>
            <a:prstGeom prst="rect">
              <a:avLst/>
            </a:prstGeom>
          </p:spPr>
        </p:pic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DCB1295A-2FD6-ED46-B88B-6BC626DFAB8B}"/>
              </a:ext>
            </a:extLst>
          </p:cNvPr>
          <p:cNvSpPr txBox="1"/>
          <p:nvPr/>
        </p:nvSpPr>
        <p:spPr>
          <a:xfrm>
            <a:off x="6566050" y="4193015"/>
            <a:ext cx="2577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정보제공처 </a:t>
            </a:r>
            <a:r>
              <a:rPr lang="en-US" altLang="ko-KR" sz="2000" dirty="0"/>
              <a:t>: </a:t>
            </a:r>
            <a:r>
              <a:rPr lang="ko-KR" altLang="en-US" sz="2000" dirty="0"/>
              <a:t>사람인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CA179B2-7D6C-BB71-5AE0-16E568D35148}"/>
              </a:ext>
            </a:extLst>
          </p:cNvPr>
          <p:cNvSpPr txBox="1"/>
          <p:nvPr/>
        </p:nvSpPr>
        <p:spPr>
          <a:xfrm>
            <a:off x="13872511" y="1776299"/>
            <a:ext cx="25779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/>
              <a:t>(</a:t>
            </a:r>
            <a:r>
              <a:rPr lang="ko-KR" altLang="en-US" sz="2000" dirty="0"/>
              <a:t>정보제공처 </a:t>
            </a:r>
            <a:r>
              <a:rPr lang="en-US" altLang="ko-KR" sz="2000" dirty="0"/>
              <a:t>: </a:t>
            </a:r>
            <a:r>
              <a:rPr lang="ko-KR" altLang="en-US" sz="2000" dirty="0" err="1"/>
              <a:t>워크넷</a:t>
            </a:r>
            <a:r>
              <a:rPr lang="en-US" altLang="ko-KR" sz="2000" dirty="0"/>
              <a:t>)</a:t>
            </a:r>
            <a:endParaRPr lang="ko-KR" altLang="en-US" sz="2000" dirty="0"/>
          </a:p>
        </p:txBody>
      </p:sp>
      <p:sp>
        <p:nvSpPr>
          <p:cNvPr id="2" name="TextBox 5">
            <a:extLst>
              <a:ext uri="{FF2B5EF4-FFF2-40B4-BE49-F238E27FC236}">
                <a16:creationId xmlns:a16="http://schemas.microsoft.com/office/drawing/2014/main" id="{599E43F5-47BA-2B19-8A35-1DCC5B5740E3}"/>
              </a:ext>
            </a:extLst>
          </p:cNvPr>
          <p:cNvSpPr txBox="1"/>
          <p:nvPr/>
        </p:nvSpPr>
        <p:spPr>
          <a:xfrm>
            <a:off x="1028700" y="2249360"/>
            <a:ext cx="12382500" cy="138973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정보제공처에 따라 내용의 양식이 다름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ct val="150000"/>
              </a:lnSpc>
              <a:buFont typeface="Wingdings" panose="05000000000000000000" pitchFamily="2" charset="2"/>
              <a:buChar char="è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전처리를 통해 제목과 모집요강만 가져옴</a:t>
            </a:r>
          </a:p>
        </p:txBody>
      </p:sp>
    </p:spTree>
    <p:extLst>
      <p:ext uri="{BB962C8B-B14F-4D97-AF65-F5344CB8AC3E}">
        <p14:creationId xmlns:p14="http://schemas.microsoft.com/office/powerpoint/2010/main" val="39634545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1834</TotalTime>
  <Words>465</Words>
  <Application>Microsoft Office PowerPoint</Application>
  <PresentationFormat>사용자 지정</PresentationFormat>
  <Paragraphs>124</Paragraphs>
  <Slides>19</Slides>
  <Notes>11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6" baseType="lpstr">
      <vt:lpstr>Gotham Bold</vt:lpstr>
      <vt:lpstr>Arial</vt:lpstr>
      <vt:lpstr>Calibri</vt:lpstr>
      <vt:lpstr>윤고딕 Semi-Bold</vt:lpstr>
      <vt:lpstr>맑은 고딕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동아대</cp:lastModifiedBy>
  <cp:revision>16</cp:revision>
  <dcterms:created xsi:type="dcterms:W3CDTF">2006-08-16T00:00:00Z</dcterms:created>
  <dcterms:modified xsi:type="dcterms:W3CDTF">2024-06-17T07:20:07Z</dcterms:modified>
  <dc:identifier>DAGAOL206Lc</dc:identifier>
</cp:coreProperties>
</file>

<file path=docProps/thumbnail.jpeg>
</file>